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</p:sldIdLst>
  <p:sldSz cy="5143500" cx="9144000"/>
  <p:notesSz cx="6858000" cy="9144000"/>
  <p:embeddedFontLst>
    <p:embeddedFont>
      <p:font typeface="Roboto"/>
      <p:regular r:id="rId29"/>
      <p:bold r:id="rId30"/>
      <p:italic r:id="rId31"/>
      <p:boldItalic r:id="rId32"/>
    </p:embeddedFont>
    <p:embeddedFont>
      <p:font typeface="Helvetica Neue"/>
      <p:regular r:id="rId33"/>
      <p:bold r:id="rId34"/>
      <p:italic r:id="rId35"/>
      <p:boldItalic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69E56E17-D908-43F9-B3A4-2CF2041CF93D}">
  <a:tblStyle styleId="{69E56E17-D908-43F9-B3A4-2CF2041CF93D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184D685E-57A3-4465-8424-E2C439B1FF40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Roboto-regular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oboto-italic.fntdata"/><Relationship Id="rId30" Type="http://schemas.openxmlformats.org/officeDocument/2006/relationships/font" Target="fonts/Roboto-bold.fntdata"/><Relationship Id="rId11" Type="http://schemas.openxmlformats.org/officeDocument/2006/relationships/slide" Target="slides/slide5.xml"/><Relationship Id="rId33" Type="http://schemas.openxmlformats.org/officeDocument/2006/relationships/font" Target="fonts/HelveticaNeue-regular.fntdata"/><Relationship Id="rId10" Type="http://schemas.openxmlformats.org/officeDocument/2006/relationships/slide" Target="slides/slide4.xml"/><Relationship Id="rId32" Type="http://schemas.openxmlformats.org/officeDocument/2006/relationships/font" Target="fonts/Roboto-boldItalic.fntdata"/><Relationship Id="rId13" Type="http://schemas.openxmlformats.org/officeDocument/2006/relationships/slide" Target="slides/slide7.xml"/><Relationship Id="rId35" Type="http://schemas.openxmlformats.org/officeDocument/2006/relationships/font" Target="fonts/HelveticaNeue-italic.fntdata"/><Relationship Id="rId12" Type="http://schemas.openxmlformats.org/officeDocument/2006/relationships/slide" Target="slides/slide6.xml"/><Relationship Id="rId34" Type="http://schemas.openxmlformats.org/officeDocument/2006/relationships/font" Target="fonts/HelveticaNeue-bold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36" Type="http://schemas.openxmlformats.org/officeDocument/2006/relationships/font" Target="fonts/HelveticaNeue-boldItalic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6f8a55e429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6f8a55e429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6f8a55e429_0_5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6f8a55e429_0_5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6f8a55e429_5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6f8a55e429_5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6f8a55e429_0_5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6f8a55e429_0_5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6f8a55e429_4_6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6f8a55e429_4_6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6f8a55e429_1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6f8a55e429_1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6f8a55e429_1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6f8a55e429_1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6f8a55e429_1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6f8a55e429_1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6f8a55e429_1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6f8a55e429_1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6f8a55e429_1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6f8a55e429_1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6f8a55e429_0_5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6f8a55e429_0_5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6f8a55e429_1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6f8a55e429_1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6f8a55e429_0_5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6f8a55e429_0_5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6f8a55e429_5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6f8a55e429_5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6f8a55e429_0_5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6f8a55e429_0_5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6f8a55e429_0_6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6f8a55e429_0_6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6f8a55e429_0_5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6f8a55e429_0_5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6f8a55e429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6f8a55e429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6f8a55e429_1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6f8a55e429_1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6f8a55e429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6f8a55e429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6f8a55e429_1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6f8a55e429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accent4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bg>
      <p:bgPr>
        <a:solidFill>
          <a:schemeClr val="accent4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0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0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Google Shape;56;p1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terial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Relationship Id="rId4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gif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png"/><Relationship Id="rId4" Type="http://schemas.openxmlformats.org/officeDocument/2006/relationships/image" Target="../media/image1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gif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7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42B983"/>
        </a:solid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Action.ml</a:t>
            </a:r>
            <a:endParaRPr/>
          </a:p>
        </p:txBody>
      </p:sp>
      <p:sp>
        <p:nvSpPr>
          <p:cNvPr id="68" name="Google Shape;68;p13"/>
          <p:cNvSpPr txBox="1"/>
          <p:nvPr>
            <p:ph idx="1" type="subTitle"/>
          </p:nvPr>
        </p:nvSpPr>
        <p:spPr>
          <a:xfrm>
            <a:off x="390525" y="2789117"/>
            <a:ext cx="8222100" cy="113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27 - Jumpball, Jumpshot, Three-point prediction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Gokulan | Raghav | Nithish | Srihari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42B983"/>
        </a:soli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2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Xception?</a:t>
            </a:r>
            <a:endParaRPr/>
          </a:p>
        </p:txBody>
      </p:sp>
      <p:sp>
        <p:nvSpPr>
          <p:cNvPr id="129" name="Google Shape;129;p22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Depth-wise separable convolutions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Reordering of Pointwise and Spatial convolutions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Non Linearity of intermediate layers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Model params (inference time) v/s accuracy trade-off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42B983"/>
        </a:solid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How did we architect our Deep learning Architecture</a:t>
            </a:r>
            <a:endParaRPr sz="2600"/>
          </a:p>
        </p:txBody>
      </p:sp>
      <p:sp>
        <p:nvSpPr>
          <p:cNvPr id="135" name="Google Shape;135;p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36" name="Google Shape;13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900" y="1911438"/>
            <a:ext cx="2851300" cy="2725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77600" y="1911450"/>
            <a:ext cx="3495900" cy="2725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42B983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4"/>
          <p:cNvSpPr txBox="1"/>
          <p:nvPr/>
        </p:nvSpPr>
        <p:spPr>
          <a:xfrm>
            <a:off x="228600" y="2011975"/>
            <a:ext cx="2611500" cy="10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30</a:t>
            </a:r>
            <a:endParaRPr b="1" sz="60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3" name="Google Shape;143;p24"/>
          <p:cNvSpPr txBox="1"/>
          <p:nvPr/>
        </p:nvSpPr>
        <p:spPr>
          <a:xfrm>
            <a:off x="371700" y="2888875"/>
            <a:ext cx="2325300" cy="4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MINUTES</a:t>
            </a: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TO TRAIN</a:t>
            </a:r>
            <a:endParaRPr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4" name="Google Shape;144;p24"/>
          <p:cNvSpPr txBox="1"/>
          <p:nvPr/>
        </p:nvSpPr>
        <p:spPr>
          <a:xfrm>
            <a:off x="285625" y="422063"/>
            <a:ext cx="7353300" cy="9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Model Performance</a:t>
            </a:r>
            <a:endParaRPr b="1" sz="48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5" name="Google Shape;145;p24"/>
          <p:cNvSpPr txBox="1"/>
          <p:nvPr/>
        </p:nvSpPr>
        <p:spPr>
          <a:xfrm>
            <a:off x="6802650" y="3296325"/>
            <a:ext cx="1670100" cy="8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46" name="Google Shape;146;p24"/>
          <p:cNvSpPr txBox="1"/>
          <p:nvPr/>
        </p:nvSpPr>
        <p:spPr>
          <a:xfrm>
            <a:off x="3169800" y="1997150"/>
            <a:ext cx="2804400" cy="10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r>
              <a:rPr b="1" lang="en" sz="6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2M</a:t>
            </a:r>
            <a:endParaRPr b="1" baseline="30000" sz="60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7" name="Google Shape;147;p24"/>
          <p:cNvSpPr txBox="1"/>
          <p:nvPr/>
        </p:nvSpPr>
        <p:spPr>
          <a:xfrm>
            <a:off x="3680850" y="3351900"/>
            <a:ext cx="1782300" cy="8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 the CNN</a:t>
            </a:r>
            <a:endParaRPr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8" name="Google Shape;148;p24"/>
          <p:cNvSpPr txBox="1"/>
          <p:nvPr/>
        </p:nvSpPr>
        <p:spPr>
          <a:xfrm>
            <a:off x="3246925" y="2874050"/>
            <a:ext cx="2727300" cy="4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NUMBER OF PARAMETERS</a:t>
            </a:r>
            <a:endParaRPr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9" name="Google Shape;149;p24"/>
          <p:cNvSpPr txBox="1"/>
          <p:nvPr/>
        </p:nvSpPr>
        <p:spPr>
          <a:xfrm>
            <a:off x="6303900" y="1982325"/>
            <a:ext cx="2611500" cy="10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99%</a:t>
            </a:r>
            <a:endParaRPr b="1" sz="60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0" name="Google Shape;150;p24"/>
          <p:cNvSpPr txBox="1"/>
          <p:nvPr/>
        </p:nvSpPr>
        <p:spPr>
          <a:xfrm>
            <a:off x="6447000" y="2859225"/>
            <a:ext cx="2325300" cy="4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TESTING ACCURACY</a:t>
            </a:r>
            <a:endParaRPr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1" name="Google Shape;151;p24"/>
          <p:cNvSpPr txBox="1"/>
          <p:nvPr/>
        </p:nvSpPr>
        <p:spPr>
          <a:xfrm>
            <a:off x="6746550" y="3337075"/>
            <a:ext cx="1782300" cy="8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Accurate without overfitting</a:t>
            </a:r>
            <a:endParaRPr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42B983"/>
        </a:solid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5"/>
          <p:cNvSpPr txBox="1"/>
          <p:nvPr>
            <p:ph idx="1" type="subTitle"/>
          </p:nvPr>
        </p:nvSpPr>
        <p:spPr>
          <a:xfrm>
            <a:off x="265500" y="1108847"/>
            <a:ext cx="4045200" cy="315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Jump ball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Validation Accuracy - 0.99</a:t>
            </a:r>
            <a:endParaRPr/>
          </a:p>
        </p:txBody>
      </p:sp>
      <p:sp>
        <p:nvSpPr>
          <p:cNvPr id="157" name="Google Shape;157;p25"/>
          <p:cNvSpPr txBox="1"/>
          <p:nvPr>
            <p:ph type="title"/>
          </p:nvPr>
        </p:nvSpPr>
        <p:spPr>
          <a:xfrm>
            <a:off x="265500" y="262100"/>
            <a:ext cx="4045200" cy="93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Accuracy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Precision | Recall</a:t>
            </a:r>
            <a:endParaRPr sz="3600"/>
          </a:p>
        </p:txBody>
      </p:sp>
      <p:pic>
        <p:nvPicPr>
          <p:cNvPr id="158" name="Google Shape;15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33797" y="0"/>
            <a:ext cx="3642705" cy="514349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59" name="Google Shape;159;p25"/>
          <p:cNvGraphicFramePr/>
          <p:nvPr/>
        </p:nvGraphicFramePr>
        <p:xfrm>
          <a:off x="1044450" y="1683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{184D685E-57A3-4465-8424-E2C439B1FF40}</a:tableStyleId>
              </a:tblPr>
              <a:tblGrid>
                <a:gridCol w="829100"/>
                <a:gridCol w="829100"/>
                <a:gridCol w="829100"/>
              </a:tblGrid>
              <a:tr h="259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True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False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257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True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240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257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False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237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42B983"/>
        </a:solidFill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6"/>
          <p:cNvSpPr txBox="1"/>
          <p:nvPr>
            <p:ph type="title"/>
          </p:nvPr>
        </p:nvSpPr>
        <p:spPr>
          <a:xfrm>
            <a:off x="331725" y="2966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</a:rPr>
              <a:t>Accuracy (Precision and Recall) Cont.</a:t>
            </a:r>
            <a:endParaRPr sz="3000">
              <a:solidFill>
                <a:srgbClr val="FFFFFF"/>
              </a:solidFill>
            </a:endParaRPr>
          </a:p>
        </p:txBody>
      </p:sp>
      <p:sp>
        <p:nvSpPr>
          <p:cNvPr id="165" name="Google Shape;165;p26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</a:t>
            </a:r>
            <a:r>
              <a:rPr lang="en"/>
              <a:t>Jump Shot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</a:t>
            </a:r>
            <a:r>
              <a:rPr lang="en"/>
              <a:t>Validation Accuracy - 0.98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26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Three Point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</a:t>
            </a:r>
            <a:endParaRPr/>
          </a:p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r>
              <a:rPr lang="en"/>
              <a:t>Validation Accuracy - 0.97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67" name="Google Shape;167;p26"/>
          <p:cNvGraphicFramePr/>
          <p:nvPr/>
        </p:nvGraphicFramePr>
        <p:xfrm>
          <a:off x="903225" y="257177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{184D685E-57A3-4465-8424-E2C439B1FF40}</a:tableStyleId>
              </a:tblPr>
              <a:tblGrid>
                <a:gridCol w="829100"/>
                <a:gridCol w="829100"/>
                <a:gridCol w="829100"/>
              </a:tblGrid>
              <a:tr h="345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True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False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41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True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365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41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False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481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168" name="Google Shape;168;p26"/>
          <p:cNvGraphicFramePr/>
          <p:nvPr/>
        </p:nvGraphicFramePr>
        <p:xfrm>
          <a:off x="5347600" y="25717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{184D685E-57A3-4465-8424-E2C439B1FF40}</a:tableStyleId>
              </a:tblPr>
              <a:tblGrid>
                <a:gridCol w="829100"/>
                <a:gridCol w="829100"/>
                <a:gridCol w="839875"/>
              </a:tblGrid>
              <a:tr h="259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True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False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257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True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936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257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False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1172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42B983"/>
        </a:solidFill>
      </p:bgPr>
    </p:bg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Talk is boring... Show me the y_pred !!!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27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Jumpball scenario</a:t>
            </a:r>
            <a:endParaRPr/>
          </a:p>
        </p:txBody>
      </p:sp>
      <p:pic>
        <p:nvPicPr>
          <p:cNvPr id="175" name="Google Shape;17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0525" y="2583625"/>
            <a:ext cx="3934925" cy="1995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42B983"/>
        </a:solidFill>
      </p:bgPr>
    </p:bg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8"/>
          <p:cNvSpPr txBox="1"/>
          <p:nvPr>
            <p:ph type="title"/>
          </p:nvPr>
        </p:nvSpPr>
        <p:spPr>
          <a:xfrm>
            <a:off x="460950" y="72467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Jumpball Scenario</a:t>
            </a:r>
            <a:endParaRPr/>
          </a:p>
        </p:txBody>
      </p:sp>
      <p:sp>
        <p:nvSpPr>
          <p:cNvPr id="181" name="Google Shape;181;p28"/>
          <p:cNvSpPr txBox="1"/>
          <p:nvPr>
            <p:ph idx="1" type="body"/>
          </p:nvPr>
        </p:nvSpPr>
        <p:spPr>
          <a:xfrm>
            <a:off x="471900" y="1834750"/>
            <a:ext cx="8222100" cy="309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Original Image vs Heatmap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82" name="Google Shape;18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1925" y="2447150"/>
            <a:ext cx="3934925" cy="237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1875" y="2571663"/>
            <a:ext cx="3600450" cy="2124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42B983"/>
        </a:solidFill>
      </p:bgPr>
    </p:bg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(2/3)</a:t>
            </a:r>
            <a:endParaRPr/>
          </a:p>
        </p:txBody>
      </p:sp>
      <p:sp>
        <p:nvSpPr>
          <p:cNvPr id="189" name="Google Shape;189;p29"/>
          <p:cNvSpPr txBox="1"/>
          <p:nvPr>
            <p:ph idx="1" type="body"/>
          </p:nvPr>
        </p:nvSpPr>
        <p:spPr>
          <a:xfrm>
            <a:off x="323225" y="1919075"/>
            <a:ext cx="8370900" cy="306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Jumpshot scenario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90" name="Google Shape;19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62825" y="2623625"/>
            <a:ext cx="4079200" cy="202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42B983"/>
        </a:solidFill>
      </p:bgPr>
    </p:bg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Jumpshot Scenario</a:t>
            </a:r>
            <a:endParaRPr/>
          </a:p>
        </p:txBody>
      </p:sp>
      <p:sp>
        <p:nvSpPr>
          <p:cNvPr id="196" name="Google Shape;196;p30"/>
          <p:cNvSpPr txBox="1"/>
          <p:nvPr>
            <p:ph idx="1" type="body"/>
          </p:nvPr>
        </p:nvSpPr>
        <p:spPr>
          <a:xfrm>
            <a:off x="323225" y="1919075"/>
            <a:ext cx="8370900" cy="306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Original Image vs Heatmap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97" name="Google Shape;19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4325" y="2396950"/>
            <a:ext cx="4173825" cy="240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5400" y="2536463"/>
            <a:ext cx="3600450" cy="2124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42B983"/>
        </a:solidFill>
      </p:bgPr>
    </p:bg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(3/3)</a:t>
            </a:r>
            <a:endParaRPr/>
          </a:p>
        </p:txBody>
      </p:sp>
      <p:sp>
        <p:nvSpPr>
          <p:cNvPr id="204" name="Google Shape;204;p3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Three point scenario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05" name="Google Shape;20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1800" y="2571750"/>
            <a:ext cx="3908350" cy="2057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42B983"/>
        </a:solid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Documentation URL</a:t>
            </a:r>
            <a:endParaRPr/>
          </a:p>
        </p:txBody>
      </p:sp>
      <p:sp>
        <p:nvSpPr>
          <p:cNvPr id="74" name="Google Shape;74;p14"/>
          <p:cNvSpPr txBox="1"/>
          <p:nvPr>
            <p:ph idx="1" type="body"/>
          </p:nvPr>
        </p:nvSpPr>
        <p:spPr>
          <a:xfrm>
            <a:off x="460950" y="192742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3600"/>
              <a:t>https://tinyurl.com/y42mtrna</a:t>
            </a:r>
            <a:endParaRPr sz="36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42B983"/>
        </a:solidFill>
      </p:bgPr>
    </p:bg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2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Three point scenario</a:t>
            </a:r>
            <a:endParaRPr/>
          </a:p>
        </p:txBody>
      </p:sp>
      <p:sp>
        <p:nvSpPr>
          <p:cNvPr id="211" name="Google Shape;211;p32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Original Image vs Heatmap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12" name="Google Shape;21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22126" y="2467100"/>
            <a:ext cx="3801700" cy="223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0025" y="2524238"/>
            <a:ext cx="3600450" cy="2124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42B983"/>
        </a:solidFill>
      </p:bgPr>
    </p:bg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Challenges we faced</a:t>
            </a:r>
            <a:endParaRPr/>
          </a:p>
        </p:txBody>
      </p:sp>
      <p:sp>
        <p:nvSpPr>
          <p:cNvPr id="219" name="Google Shape;219;p3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Biased Training data - </a:t>
            </a:r>
            <a:r>
              <a:rPr lang="en"/>
              <a:t>preprocessing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Feature Extraction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Model Selection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Accuracy, Inference time trade-off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42B983"/>
        </a:solidFill>
      </p:bgPr>
    </p:bg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4"/>
          <p:cNvSpPr txBox="1"/>
          <p:nvPr>
            <p:ph type="title"/>
          </p:nvPr>
        </p:nvSpPr>
        <p:spPr>
          <a:xfrm>
            <a:off x="62830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42B983"/>
        </a:solid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Statement - Image Classification</a:t>
            </a:r>
            <a:endParaRPr/>
          </a:p>
        </p:txBody>
      </p:sp>
      <p:sp>
        <p:nvSpPr>
          <p:cNvPr id="80" name="Google Shape;80;p1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WHY?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Real-time analysis to viewers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Easy and Efficient Detection of fouls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How can we bring in better players?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Analysis of player’s body positions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42B983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Statement - Crunching Numbers</a:t>
            </a:r>
            <a:endParaRPr/>
          </a:p>
        </p:txBody>
      </p:sp>
      <p:sp>
        <p:nvSpPr>
          <p:cNvPr id="86" name="Google Shape;86;p16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Three point decision</a:t>
            </a:r>
            <a:r>
              <a:rPr lang="en"/>
              <a:t>: Validate players based on stats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87" name="Google Shape;87;p16"/>
          <p:cNvGraphicFramePr/>
          <p:nvPr/>
        </p:nvGraphicFramePr>
        <p:xfrm>
          <a:off x="353325" y="2571750"/>
          <a:ext cx="3000000" cy="3000000"/>
        </p:xfrm>
        <a:graphic>
          <a:graphicData uri="http://schemas.openxmlformats.org/drawingml/2006/table">
            <a:tbl>
              <a:tblPr>
                <a:solidFill>
                  <a:srgbClr val="FFFFFF"/>
                </a:solidFill>
                <a:tableStyleId>{69E56E17-D908-43F9-B3A4-2CF2041CF93D}</a:tableStyleId>
              </a:tblPr>
              <a:tblGrid>
                <a:gridCol w="1553475"/>
                <a:gridCol w="1158775"/>
                <a:gridCol w="1506400"/>
              </a:tblGrid>
              <a:tr h="503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</a:rPr>
                        <a:t>Statistic</a:t>
                      </a:r>
                      <a:endParaRPr sz="1300">
                        <a:solidFill>
                          <a:srgbClr val="333333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</a:rPr>
                        <a:t>Criteria for Best</a:t>
                      </a:r>
                      <a:endParaRPr sz="1300">
                        <a:solidFill>
                          <a:srgbClr val="333333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</a:rPr>
                        <a:t>Criteria for Worst</a:t>
                      </a:r>
                      <a:endParaRPr sz="1300">
                        <a:solidFill>
                          <a:srgbClr val="333333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/>
                </a:tc>
              </a:tr>
              <a:tr h="330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</a:rPr>
                        <a:t>3PT Attempt Rate</a:t>
                      </a:r>
                      <a:endParaRPr sz="1300">
                        <a:solidFill>
                          <a:srgbClr val="333333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</a:rPr>
                        <a:t>&gt; = 0.500</a:t>
                      </a:r>
                      <a:endParaRPr sz="1300">
                        <a:solidFill>
                          <a:srgbClr val="333333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</a:rPr>
                        <a:t>&gt; = 0.333</a:t>
                      </a:r>
                      <a:endParaRPr sz="1300">
                        <a:solidFill>
                          <a:srgbClr val="333333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/>
                </a:tc>
              </a:tr>
              <a:tr h="330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</a:rPr>
                        <a:t>3PT FG %</a:t>
                      </a:r>
                      <a:endParaRPr sz="1300">
                        <a:solidFill>
                          <a:srgbClr val="333333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</a:rPr>
                        <a:t>&gt; = 0.375</a:t>
                      </a:r>
                      <a:endParaRPr sz="1300">
                        <a:solidFill>
                          <a:srgbClr val="333333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</a:rPr>
                        <a:t>&lt; = 0.333</a:t>
                      </a:r>
                      <a:endParaRPr sz="1300">
                        <a:solidFill>
                          <a:srgbClr val="333333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/>
                </a:tc>
              </a:tr>
              <a:tr h="503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</a:rPr>
                        <a:t>3PT FG Attempts per Game</a:t>
                      </a:r>
                      <a:endParaRPr sz="1300">
                        <a:solidFill>
                          <a:srgbClr val="333333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</a:rPr>
                        <a:t>&gt; = 4</a:t>
                      </a:r>
                      <a:endParaRPr sz="1300">
                        <a:solidFill>
                          <a:srgbClr val="333333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</a:rPr>
                        <a:t>&gt; = 4</a:t>
                      </a:r>
                      <a:endParaRPr sz="1300">
                        <a:solidFill>
                          <a:srgbClr val="333333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/>
                </a:tc>
              </a:tr>
              <a:tr h="330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</a:rPr>
                        <a:t>Minutes Per Game</a:t>
                      </a:r>
                      <a:endParaRPr sz="1300">
                        <a:solidFill>
                          <a:srgbClr val="333333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</a:rPr>
                        <a:t>&gt; = 15</a:t>
                      </a:r>
                      <a:endParaRPr sz="1300">
                        <a:solidFill>
                          <a:srgbClr val="333333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</a:rPr>
                        <a:t>&gt; = 15</a:t>
                      </a:r>
                      <a:endParaRPr sz="1300">
                        <a:solidFill>
                          <a:srgbClr val="333333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88" name="Google Shape;88;p16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Jump Ball Win percentage: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/>
          </a:p>
        </p:txBody>
      </p:sp>
      <p:graphicFrame>
        <p:nvGraphicFramePr>
          <p:cNvPr id="89" name="Google Shape;89;p16"/>
          <p:cNvGraphicFramePr/>
          <p:nvPr/>
        </p:nvGraphicFramePr>
        <p:xfrm>
          <a:off x="4694125" y="2773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{184D685E-57A3-4465-8424-E2C439B1FF40}</a:tableStyleId>
              </a:tblPr>
              <a:tblGrid>
                <a:gridCol w="799975"/>
                <a:gridCol w="799975"/>
                <a:gridCol w="799975"/>
                <a:gridCol w="799975"/>
                <a:gridCol w="7999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Player</a:t>
                      </a:r>
                      <a:endParaRPr b="1" sz="11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Team</a:t>
                      </a:r>
                      <a:endParaRPr b="1" sz="11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JB</a:t>
                      </a:r>
                      <a:endParaRPr b="1" sz="11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Wins</a:t>
                      </a:r>
                      <a:endParaRPr b="1" sz="11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JB</a:t>
                      </a:r>
                      <a:endParaRPr b="1" sz="11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Att</a:t>
                      </a:r>
                      <a:endParaRPr b="1" sz="11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JB%</a:t>
                      </a:r>
                      <a:endParaRPr b="1" sz="11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 Camby</a:t>
                      </a:r>
                      <a:endParaRPr sz="11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DEN</a:t>
                      </a:r>
                      <a:endParaRPr sz="11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33 </a:t>
                      </a:r>
                      <a:endParaRPr sz="11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44 </a:t>
                      </a:r>
                      <a:endParaRPr sz="11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75% </a:t>
                      </a:r>
                      <a:endParaRPr sz="11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91425" marL="91425">
                    <a:solidFill>
                      <a:srgbClr val="99FF99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 Dampier</a:t>
                      </a:r>
                      <a:endParaRPr sz="11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DAL</a:t>
                      </a:r>
                      <a:endParaRPr sz="11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33 </a:t>
                      </a:r>
                      <a:endParaRPr sz="11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46 </a:t>
                      </a:r>
                      <a:endParaRPr sz="11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71%</a:t>
                      </a:r>
                      <a:endParaRPr sz="11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91425" marL="91425">
                    <a:solidFill>
                      <a:srgbClr val="99FF99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42B983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Preprocessing</a:t>
            </a:r>
            <a:endParaRPr/>
          </a:p>
        </p:txBody>
      </p:sp>
      <p:sp>
        <p:nvSpPr>
          <p:cNvPr id="95" name="Google Shape;95;p17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Shuffling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Data Sampling - equi-weighted class distribution of data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Choose few frames before and after a sequence of True labels are chosen along with the True sequences. This gives a good continuity between images we have thus enabling the CNNs to extract more meaningful features from the images to classify False and True images.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42B983"/>
        </a:solid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8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Extraction (</a:t>
            </a:r>
            <a:r>
              <a:rPr lang="en"/>
              <a:t>1/4</a:t>
            </a:r>
            <a:r>
              <a:rPr lang="en"/>
              <a:t>)</a:t>
            </a:r>
            <a:endParaRPr/>
          </a:p>
        </p:txBody>
      </p:sp>
      <p:sp>
        <p:nvSpPr>
          <p:cNvPr id="101" name="Google Shape;101;p18"/>
          <p:cNvSpPr txBox="1"/>
          <p:nvPr>
            <p:ph idx="1" type="body"/>
          </p:nvPr>
        </p:nvSpPr>
        <p:spPr>
          <a:xfrm>
            <a:off x="471900" y="1820700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SIFT (Scale Invariant Feature Transform)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02" name="Google Shape;10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3549" y="2442475"/>
            <a:ext cx="3223725" cy="187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42B983"/>
        </a:solid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Extraction </a:t>
            </a:r>
            <a:r>
              <a:rPr lang="en"/>
              <a:t>(2/4)</a:t>
            </a:r>
            <a:endParaRPr/>
          </a:p>
        </p:txBody>
      </p:sp>
      <p:sp>
        <p:nvSpPr>
          <p:cNvPr id="108" name="Google Shape;108;p19"/>
          <p:cNvSpPr txBox="1"/>
          <p:nvPr>
            <p:ph idx="1" type="body"/>
          </p:nvPr>
        </p:nvSpPr>
        <p:spPr>
          <a:xfrm>
            <a:off x="471900" y="1820700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SIFT (Scale Invariant Feature Transform) - (contd)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09" name="Google Shape;10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3488" y="2438163"/>
            <a:ext cx="6677025" cy="200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42B983"/>
        </a:solid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Extraction </a:t>
            </a:r>
            <a:r>
              <a:rPr lang="en"/>
              <a:t>(3/4)</a:t>
            </a:r>
            <a:endParaRPr/>
          </a:p>
        </p:txBody>
      </p:sp>
      <p:sp>
        <p:nvSpPr>
          <p:cNvPr id="115" name="Google Shape;115;p20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Saliency Detection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16" name="Google Shape;11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8200" y="2571738"/>
            <a:ext cx="7429500" cy="225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42B983"/>
        </a:solid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Extraction </a:t>
            </a:r>
            <a:r>
              <a:rPr lang="en"/>
              <a:t>(4/4)</a:t>
            </a:r>
            <a:endParaRPr/>
          </a:p>
        </p:txBody>
      </p:sp>
      <p:sp>
        <p:nvSpPr>
          <p:cNvPr id="122" name="Google Shape;122;p21"/>
          <p:cNvSpPr txBox="1"/>
          <p:nvPr>
            <p:ph idx="1" type="body"/>
          </p:nvPr>
        </p:nvSpPr>
        <p:spPr>
          <a:xfrm>
            <a:off x="359475" y="1919075"/>
            <a:ext cx="36036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Smoothing Images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Image Occlusion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Histogram Equalization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23" name="Google Shape;12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8375" y="2079888"/>
            <a:ext cx="3619500" cy="2162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